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556" r:id="rId2"/>
    <p:sldId id="557" r:id="rId3"/>
    <p:sldId id="371" r:id="rId4"/>
    <p:sldId id="377" r:id="rId5"/>
    <p:sldId id="563" r:id="rId6"/>
    <p:sldId id="564" r:id="rId7"/>
    <p:sldId id="567" r:id="rId8"/>
    <p:sldId id="570" r:id="rId9"/>
    <p:sldId id="572" r:id="rId10"/>
    <p:sldId id="573" r:id="rId11"/>
    <p:sldId id="574" r:id="rId12"/>
    <p:sldId id="561" r:id="rId13"/>
    <p:sldId id="565" r:id="rId14"/>
    <p:sldId id="571" r:id="rId15"/>
    <p:sldId id="549" r:id="rId16"/>
    <p:sldId id="555" r:id="rId17"/>
    <p:sldId id="553" r:id="rId18"/>
    <p:sldId id="569" r:id="rId19"/>
    <p:sldId id="558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2892624-89DC-F44D-82DD-512263B75AF6}">
          <p14:sldIdLst>
            <p14:sldId id="556"/>
            <p14:sldId id="557"/>
            <p14:sldId id="371"/>
            <p14:sldId id="377"/>
            <p14:sldId id="563"/>
            <p14:sldId id="564"/>
            <p14:sldId id="567"/>
            <p14:sldId id="570"/>
            <p14:sldId id="572"/>
            <p14:sldId id="573"/>
            <p14:sldId id="574"/>
            <p14:sldId id="561"/>
            <p14:sldId id="565"/>
            <p14:sldId id="571"/>
            <p14:sldId id="549"/>
            <p14:sldId id="555"/>
            <p14:sldId id="553"/>
            <p14:sldId id="569"/>
            <p14:sldId id="5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B5B5"/>
    <a:srgbClr val="B0B0B0"/>
    <a:srgbClr val="AC78C7"/>
    <a:srgbClr val="71F515"/>
    <a:srgbClr val="1F5A9F"/>
    <a:srgbClr val="3368AC"/>
    <a:srgbClr val="FFFF00"/>
    <a:srgbClr val="1E5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35" autoAdjust="0"/>
    <p:restoredTop sz="91133" autoAdjust="0"/>
  </p:normalViewPr>
  <p:slideViewPr>
    <p:cSldViewPr snapToGrid="0" snapToObjects="1">
      <p:cViewPr>
        <p:scale>
          <a:sx n="112" d="100"/>
          <a:sy n="112" d="100"/>
        </p:scale>
        <p:origin x="-2312" y="-5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1B17-4B47-6846-A3E4-F7EACB2F1D5C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BDBB2-CE51-5E45-B859-972EC8E97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87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buFont typeface="Arial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97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Vladimir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Guapi</a:t>
            </a:r>
            <a:r>
              <a:rPr lang="en-US" dirty="0" smtClean="0"/>
              <a:t> to Buenaventura:</a:t>
            </a:r>
            <a:r>
              <a:rPr lang="en-US" baseline="0" dirty="0" smtClean="0"/>
              <a:t> fast boat, 6-8 </a:t>
            </a:r>
            <a:r>
              <a:rPr lang="en-US" baseline="0" dirty="0" err="1" smtClean="0"/>
              <a:t>ppl</a:t>
            </a:r>
            <a:r>
              <a:rPr lang="en-US" baseline="0" dirty="0" smtClean="0"/>
              <a:t>, 4 </a:t>
            </a:r>
            <a:r>
              <a:rPr lang="en-US" baseline="0" dirty="0" err="1" smtClean="0"/>
              <a:t>hr</a:t>
            </a:r>
            <a:r>
              <a:rPr lang="en-US" baseline="0" dirty="0" smtClean="0"/>
              <a:t>; ship cargo, approx. 50 </a:t>
            </a:r>
            <a:r>
              <a:rPr lang="en-US" baseline="0" dirty="0" err="1" smtClean="0"/>
              <a:t>ppl</a:t>
            </a:r>
            <a:r>
              <a:rPr lang="en-US" baseline="0" dirty="0" smtClean="0"/>
              <a:t>, 12hr (cheaper);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Tumaco</a:t>
            </a:r>
            <a:r>
              <a:rPr lang="en-US" baseline="0" dirty="0" smtClean="0"/>
              <a:t> road is a bad road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no public transport between </a:t>
            </a:r>
            <a:r>
              <a:rPr lang="en-US" baseline="0" dirty="0" err="1" smtClean="0"/>
              <a:t>Guapi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Tumaco</a:t>
            </a:r>
            <a:r>
              <a:rPr lang="en-US" baseline="0" dirty="0" smtClean="0"/>
              <a:t>, only contract fast boat; 1 </a:t>
            </a:r>
            <a:r>
              <a:rPr lang="en-US" baseline="0" dirty="0" err="1" smtClean="0"/>
              <a:t>hr</a:t>
            </a:r>
            <a:r>
              <a:rPr lang="en-US" baseline="0" dirty="0" smtClean="0"/>
              <a:t> to El </a:t>
            </a:r>
            <a:r>
              <a:rPr lang="en-US" baseline="0" dirty="0" err="1" smtClean="0"/>
              <a:t>Charco</a:t>
            </a:r>
            <a:r>
              <a:rPr lang="en-US" baseline="0" dirty="0" smtClean="0"/>
              <a:t> (just south of </a:t>
            </a:r>
            <a:r>
              <a:rPr lang="en-US" baseline="0" dirty="0" err="1" smtClean="0"/>
              <a:t>Guapi</a:t>
            </a:r>
            <a:r>
              <a:rPr lang="en-US" baseline="0" dirty="0" smtClean="0"/>
              <a:t>) and 5hrs from El </a:t>
            </a:r>
            <a:r>
              <a:rPr lang="en-US" baseline="0" dirty="0" err="1" smtClean="0"/>
              <a:t>Charco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Tumaco</a:t>
            </a:r>
            <a:r>
              <a:rPr lang="en-US" baseline="0" dirty="0" smtClean="0"/>
              <a:t>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plantain produced in </a:t>
            </a:r>
            <a:r>
              <a:rPr lang="en-US" baseline="0" dirty="0" err="1" smtClean="0"/>
              <a:t>Tumaco</a:t>
            </a:r>
            <a:r>
              <a:rPr lang="en-US" baseline="0" dirty="0" smtClean="0"/>
              <a:t> is sold in </a:t>
            </a:r>
            <a:r>
              <a:rPr lang="en-US" baseline="0" dirty="0" err="1" smtClean="0"/>
              <a:t>Guapi</a:t>
            </a:r>
            <a:r>
              <a:rPr lang="en-US" baseline="0" dirty="0" smtClean="0"/>
              <a:t> (and probably </a:t>
            </a:r>
            <a:r>
              <a:rPr lang="en-US" baseline="0" dirty="0" err="1" smtClean="0"/>
              <a:t>Buenventura</a:t>
            </a:r>
            <a:r>
              <a:rPr lang="en-US" baseline="0" dirty="0" smtClean="0"/>
              <a:t>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many goods that are received in Buenaventura (the major port of Colombia) are delivered to </a:t>
            </a:r>
            <a:r>
              <a:rPr lang="en-US" baseline="0" dirty="0" err="1" smtClean="0"/>
              <a:t>Tumaco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Diego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so</a:t>
            </a:r>
            <a:r>
              <a:rPr lang="en-US" baseline="0" dirty="0" smtClean="0"/>
              <a:t> across city only. Or so </a:t>
            </a:r>
            <a:r>
              <a:rPr lang="en-US" baseline="0" dirty="0" err="1" smtClean="0"/>
              <a:t>anpyjer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into</a:t>
            </a:r>
            <a:r>
              <a:rPr lang="en-US" baseline="0" dirty="0" smtClean="0"/>
              <a:t> tree / </a:t>
            </a:r>
            <a:r>
              <a:rPr lang="en-US" baseline="0" dirty="0" err="1" smtClean="0"/>
              <a:t>pca</a:t>
            </a:r>
            <a:r>
              <a:rPr lang="en-US" baseline="0" dirty="0" smtClean="0"/>
              <a:t> / network </a:t>
            </a:r>
          </a:p>
          <a:p>
            <a:r>
              <a:rPr lang="en-US" baseline="0" dirty="0" smtClean="0"/>
              <a:t>Add </a:t>
            </a:r>
            <a:r>
              <a:rPr lang="en-US" baseline="0" dirty="0" err="1" smtClean="0"/>
              <a:t>intrepretation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Connectivity in space and time of human and mosquito populations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 landscape over space and time (census information, world pop, daily migration, long term migration)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Vector population (altitude, forest cover, seasonal variation, bottle necks, global warming)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Policy (bed nets, drug pressures)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P. </a:t>
            </a:r>
            <a:r>
              <a:rPr lang="en-US" baseline="0" dirty="0" err="1" smtClean="0"/>
              <a:t>Facliparum</a:t>
            </a:r>
            <a:r>
              <a:rPr lang="en-US" baseline="0" dirty="0" smtClean="0"/>
              <a:t> &lt; </a:t>
            </a:r>
            <a:r>
              <a:rPr lang="en-US" dirty="0" smtClean="0"/>
              <a:t>P.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Vivax</a:t>
            </a:r>
            <a:r>
              <a:rPr lang="en-US" baseline="0" dirty="0" smtClean="0"/>
              <a:t> in 2010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P. </a:t>
            </a:r>
            <a:r>
              <a:rPr lang="en-US" baseline="0" dirty="0" err="1" smtClean="0"/>
              <a:t>Facliparum</a:t>
            </a:r>
            <a:r>
              <a:rPr lang="en-US" baseline="0" dirty="0" smtClean="0"/>
              <a:t> &gt; </a:t>
            </a:r>
            <a:r>
              <a:rPr lang="en-US" dirty="0" smtClean="0"/>
              <a:t>P.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Vivax</a:t>
            </a:r>
            <a:r>
              <a:rPr lang="en-US" baseline="0" dirty="0" smtClean="0"/>
              <a:t> in 2016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29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buFont typeface="Arial"/>
              <a:buNone/>
            </a:pPr>
            <a:r>
              <a:rPr lang="en-US" dirty="0" smtClean="0"/>
              <a:t>Collected to better understand the population structure of Colombian Plasmodium falciparum in preparation for genotype-</a:t>
            </a:r>
            <a:r>
              <a:rPr lang="en-US" dirty="0" err="1" smtClean="0"/>
              <a:t>phentotype</a:t>
            </a:r>
            <a:r>
              <a:rPr lang="en-US" baseline="0" dirty="0" smtClean="0"/>
              <a:t> studies of Colombian samples</a:t>
            </a:r>
          </a:p>
          <a:p>
            <a:pPr marL="0" lvl="1" indent="0">
              <a:buFont typeface="Arial"/>
              <a:buNone/>
            </a:pPr>
            <a:r>
              <a:rPr lang="en-US" dirty="0" smtClean="0"/>
              <a:t>Long term persistence of clonal malaria parasite Plasmodium falciparum lineages in the </a:t>
            </a:r>
            <a:r>
              <a:rPr lang="en-US" dirty="0" err="1" smtClean="0"/>
              <a:t>ColombianPacific</a:t>
            </a:r>
            <a:r>
              <a:rPr lang="en-US" dirty="0" smtClean="0"/>
              <a:t> region</a:t>
            </a:r>
          </a:p>
          <a:p>
            <a:pPr marL="0" lvl="1" indent="0">
              <a:buFont typeface="Arial"/>
              <a:buNone/>
            </a:pPr>
            <a:endParaRPr lang="en-US" dirty="0" smtClean="0"/>
          </a:p>
          <a:p>
            <a:pPr marL="0" lvl="1" indent="0">
              <a:buFont typeface="Arial"/>
              <a:buNone/>
            </a:pPr>
            <a:r>
              <a:rPr lang="en-US" dirty="0" smtClean="0"/>
              <a:t>Cases per 1000 inhabitants</a:t>
            </a:r>
            <a:r>
              <a:rPr lang="en-US" baseline="0" dirty="0" smtClean="0"/>
              <a:t> highest in Choco 10-20 cases per year) and Nariño (~10) other &lt; 5</a:t>
            </a:r>
          </a:p>
          <a:p>
            <a:pPr marL="0" lvl="1" indent="0">
              <a:buFont typeface="Arial"/>
              <a:buNone/>
            </a:pPr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>
                <a:effectLst/>
              </a:rPr>
              <a:t>"Colombia has approximately 100,000 malaria cases per year and &gt;60%" of the population is at risk. Unstable transmission, all ages, mostly symptomatic. Previous studies in Colombia have shown low genetic diversity, "low levels of </a:t>
            </a:r>
            <a:r>
              <a:rPr lang="en-US" dirty="0" err="1" smtClean="0">
                <a:effectLst/>
              </a:rPr>
              <a:t>multiclonal</a:t>
            </a:r>
            <a:r>
              <a:rPr lang="en-US" dirty="0" smtClean="0">
                <a:effectLst/>
              </a:rPr>
              <a:t> infections. 90% of population in the data-</a:t>
            </a:r>
            <a:r>
              <a:rPr lang="en-US" dirty="0" err="1" smtClean="0">
                <a:effectLst/>
              </a:rPr>
              <a:t>collaction</a:t>
            </a:r>
            <a:r>
              <a:rPr lang="en-US" dirty="0" smtClean="0">
                <a:effectLst/>
              </a:rPr>
              <a:t> region are Afro-Colombians. </a:t>
            </a:r>
            <a:endParaRPr lang="en-US" baseline="0" dirty="0" smtClean="0"/>
          </a:p>
          <a:p>
            <a:pPr marL="0" lvl="1" indent="0">
              <a:buFont typeface="Arial"/>
              <a:buNone/>
            </a:pPr>
            <a:endParaRPr lang="en-US" dirty="0" smtClean="0"/>
          </a:p>
          <a:p>
            <a:pPr marL="0" lvl="1" indent="0">
              <a:buFont typeface="Arial"/>
              <a:buNone/>
            </a:pPr>
            <a:r>
              <a:rPr lang="en-US" dirty="0" smtClean="0"/>
              <a:t>A set of 384 SNPs were genotyped in blood spot DNA samples from 447 P. falciparum infected subjects collected over a ten year period from four provinces of the Colombian Pacific coast to evaluate </a:t>
            </a:r>
            <a:r>
              <a:rPr lang="en-US" dirty="0" err="1" smtClean="0"/>
              <a:t>clonality</a:t>
            </a:r>
            <a:r>
              <a:rPr lang="en-US" dirty="0" smtClean="0"/>
              <a:t>, population structure and linkage disequilibrium (LD). Most infections (81%) contained a single predominant clone. These clustered into 136 </a:t>
            </a:r>
            <a:r>
              <a:rPr lang="en-US" dirty="0" err="1" smtClean="0"/>
              <a:t>multilocus</a:t>
            </a:r>
            <a:r>
              <a:rPr lang="en-US" dirty="0" smtClean="0"/>
              <a:t> genotypes (MLGs), with 32% of MLGs recovered from multiple (2 – 28) independent subjects. We observed extremely low genotypic richness (R = 0.42) and long persistence of MLGs through time (median = 537 days, range = 1 – 2,997 days). There was a high probability (&gt;5%) of sampling parasites from the same MLG in different subjects within 28 days, suggesting caution is needed when using genotyping methods to assess treatment success in clinical drug trials. </a:t>
            </a:r>
            <a:r>
              <a:rPr lang="en-US" dirty="0" err="1" smtClean="0"/>
              <a:t>Panmixia</a:t>
            </a:r>
            <a:r>
              <a:rPr lang="en-US" dirty="0" smtClean="0"/>
              <a:t> was rejected as four well differentiated subpopulations (FST = 0.084 - 0.279) were identified. These occurred </a:t>
            </a:r>
            <a:r>
              <a:rPr lang="en-US" dirty="0" err="1" smtClean="0"/>
              <a:t>sympatrically</a:t>
            </a:r>
            <a:r>
              <a:rPr lang="en-US" dirty="0" smtClean="0"/>
              <a:t> but varied in frequency within the four provinces. Linkage disequilibrium (LD) decayed more rapidly (r2 = 0.17 for markers &lt;10 kb apart) than observed previously in South American</a:t>
            </a:r>
            <a:r>
              <a:rPr lang="en-US" baseline="0" dirty="0" smtClean="0"/>
              <a:t> samples.</a:t>
            </a:r>
            <a:endParaRPr lang="en-US" dirty="0" smtClean="0"/>
          </a:p>
          <a:p>
            <a:pPr marL="0" lvl="1" indent="0">
              <a:buFont typeface="Arial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00876-8740-3847-98D0-13FF229783E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44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Estimated π</a:t>
            </a:r>
            <a:r>
              <a:rPr lang="en-US" sz="1200" baseline="-25000" dirty="0" smtClean="0">
                <a:solidFill>
                  <a:srgbClr val="000000"/>
                </a:solidFill>
              </a:rPr>
              <a:t>IBD</a:t>
            </a:r>
            <a:r>
              <a:rPr lang="en-US" sz="1200" dirty="0" smtClean="0">
                <a:solidFill>
                  <a:srgbClr val="000000"/>
                </a:solidFill>
              </a:rPr>
              <a:t> per sample pair, and categorized pairs highly related if π</a:t>
            </a:r>
            <a:r>
              <a:rPr lang="en-US" sz="1200" baseline="-25000" dirty="0" smtClean="0">
                <a:solidFill>
                  <a:srgbClr val="000000"/>
                </a:solidFill>
              </a:rPr>
              <a:t>IBD</a:t>
            </a:r>
            <a:r>
              <a:rPr lang="en-US" sz="1200" dirty="0" smtClean="0">
                <a:solidFill>
                  <a:srgbClr val="000000"/>
                </a:solidFill>
              </a:rPr>
              <a:t> &gt; 0.5. </a:t>
            </a:r>
          </a:p>
          <a:p>
            <a:endParaRPr lang="en-US" sz="1200" dirty="0" smtClean="0">
              <a:solidFill>
                <a:srgbClr val="000000"/>
              </a:solidFill>
            </a:endParaRP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</a:t>
            </a:r>
            <a:r>
              <a:rPr lang="en-US" baseline="0" dirty="0" smtClean="0"/>
              <a:t> if we focus on the across city estimates only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Add details</a:t>
            </a:r>
          </a:p>
          <a:p>
            <a:r>
              <a:rPr lang="en-US" dirty="0" smtClean="0"/>
              <a:t>However,</a:t>
            </a:r>
            <a:r>
              <a:rPr lang="en-US" baseline="0" dirty="0" smtClean="0"/>
              <a:t> if we focus on the across city estimates only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</a:t>
            </a:r>
            <a:r>
              <a:rPr lang="en-US" baseline="0" dirty="0" smtClean="0"/>
              <a:t> if we focus on the across city estimates only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Change relatedness </a:t>
            </a:r>
            <a:r>
              <a:rPr lang="en-US" baseline="0" dirty="0" err="1" smtClean="0"/>
              <a:t>colour</a:t>
            </a:r>
            <a:r>
              <a:rPr lang="en-US" baseline="0" dirty="0" smtClean="0"/>
              <a:t> to green </a:t>
            </a:r>
          </a:p>
          <a:p>
            <a:r>
              <a:rPr lang="en-US" baseline="0" dirty="0" smtClean="0"/>
              <a:t>Remove </a:t>
            </a:r>
            <a:r>
              <a:rPr lang="en-US" baseline="0" dirty="0" err="1" smtClean="0"/>
              <a:t>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colour</a:t>
            </a:r>
            <a:r>
              <a:rPr lang="en-US" baseline="0" dirty="0" smtClean="0"/>
              <a:t> and state what they </a:t>
            </a:r>
            <a:r>
              <a:rPr lang="en-US" baseline="0" dirty="0" err="1" smtClean="0"/>
              <a:t>ar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9FE06-ADCE-5447-B114-3E08EF2B951C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2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9FE06-ADCE-5447-B114-3E08EF2B951C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0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9FE06-ADCE-5447-B114-3E08EF2B951C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7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9FE06-ADCE-5447-B114-3E08EF2B951C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9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9FE06-ADCE-5447-B114-3E08EF2B951C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7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9FE06-ADCE-5447-B114-3E08EF2B951C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84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9FE06-ADCE-5447-B114-3E08EF2B951C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6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9FE06-ADCE-5447-B114-3E08EF2B951C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2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9FE06-ADCE-5447-B114-3E08EF2B951C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9FE06-ADCE-5447-B114-3E08EF2B951C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6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9FE06-ADCE-5447-B114-3E08EF2B951C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4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9FE06-ADCE-5447-B114-3E08EF2B951C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6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1.wdp"/><Relationship Id="rId5" Type="http://schemas.microsoft.com/office/2007/relationships/hdphoto" Target="../media/hdphoto2.wdp"/><Relationship Id="rId6" Type="http://schemas.microsoft.com/office/2007/relationships/hdphoto" Target="../media/hdphoto3.wdp"/><Relationship Id="rId7" Type="http://schemas.openxmlformats.org/officeDocument/2006/relationships/image" Target="../media/image24.jpg"/><Relationship Id="rId8" Type="http://schemas.openxmlformats.org/officeDocument/2006/relationships/image" Target="../media/image15.png"/><Relationship Id="rId9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22423"/>
            <a:ext cx="9144001" cy="1470025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3200" dirty="0"/>
              <a:t>Malaria and </a:t>
            </a:r>
            <a:r>
              <a:rPr lang="en-US" sz="3200" dirty="0">
                <a:solidFill>
                  <a:srgbClr val="000000"/>
                </a:solidFill>
              </a:rPr>
              <a:t>maritime traffic on the Colombian Pacific </a:t>
            </a:r>
            <a:r>
              <a:rPr lang="en-US" sz="3200" dirty="0" smtClean="0">
                <a:solidFill>
                  <a:srgbClr val="000000"/>
                </a:solidFill>
              </a:rPr>
              <a:t>coast</a:t>
            </a:r>
            <a:r>
              <a:rPr lang="en-US" sz="3200" dirty="0" smtClean="0">
                <a:solidFill>
                  <a:srgbClr val="000000"/>
                </a:solidFill>
              </a:rPr>
              <a:t>?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7419" y="4259066"/>
            <a:ext cx="6755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Aimee R. </a:t>
            </a:r>
            <a:r>
              <a:rPr lang="en-US" dirty="0" smtClean="0"/>
              <a:t>Taylor, </a:t>
            </a:r>
            <a:r>
              <a:rPr lang="en-US" dirty="0"/>
              <a:t>Diego F. </a:t>
            </a:r>
            <a:r>
              <a:rPr lang="en-US" dirty="0" err="1" smtClean="0"/>
              <a:t>Echevarry</a:t>
            </a:r>
            <a:r>
              <a:rPr lang="en-US" dirty="0" smtClean="0"/>
              <a:t>, </a:t>
            </a:r>
            <a:r>
              <a:rPr lang="en-US" dirty="0"/>
              <a:t>Timothy J. </a:t>
            </a:r>
            <a:r>
              <a:rPr lang="en-US" dirty="0" smtClean="0"/>
              <a:t>Anderson, </a:t>
            </a:r>
          </a:p>
          <a:p>
            <a:pPr algn="ctr"/>
            <a:r>
              <a:rPr lang="en-US" dirty="0" smtClean="0"/>
              <a:t>Daniel E. </a:t>
            </a:r>
            <a:r>
              <a:rPr lang="en-US" dirty="0" err="1" smtClean="0"/>
              <a:t>Neafsey</a:t>
            </a:r>
            <a:r>
              <a:rPr lang="en-US" dirty="0" smtClean="0"/>
              <a:t>, </a:t>
            </a:r>
            <a:r>
              <a:rPr lang="en-US" dirty="0"/>
              <a:t>Caroline O. </a:t>
            </a:r>
            <a:r>
              <a:rPr lang="en-US" dirty="0" err="1" smtClean="0"/>
              <a:t>Buckee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216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Aside: highly recommend estimating r for comparability, </a:t>
            </a:r>
            <a:br>
              <a:rPr lang="en-US" sz="2400" dirty="0" smtClean="0"/>
            </a:br>
            <a:r>
              <a:rPr lang="en-US" sz="2400" dirty="0" smtClean="0"/>
              <a:t>SNP requirement and confidence interval calculation</a:t>
            </a:r>
            <a:endParaRPr lang="en-US" sz="2400" dirty="0"/>
          </a:p>
        </p:txBody>
      </p:sp>
      <p:pic>
        <p:nvPicPr>
          <p:cNvPr id="6" name="Picture 5" descr="IBS_real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25"/>
          <a:stretch/>
        </p:blipFill>
        <p:spPr>
          <a:xfrm>
            <a:off x="417263" y="1247422"/>
            <a:ext cx="8229600" cy="2680830"/>
          </a:xfrm>
          <a:prstGeom prst="rect">
            <a:avLst/>
          </a:prstGeom>
        </p:spPr>
      </p:pic>
      <p:pic>
        <p:nvPicPr>
          <p:cNvPr id="7" name="Picture 6" descr="IBD_real-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93"/>
          <a:stretch/>
        </p:blipFill>
        <p:spPr>
          <a:xfrm>
            <a:off x="113396" y="3928252"/>
            <a:ext cx="8686800" cy="28064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  <a:endParaRPr lang="en-US" sz="1600" dirty="0">
              <a:solidFill>
                <a:schemeClr val="bg1">
                  <a:lumMod val="50000"/>
                </a:schemeClr>
              </a:solidFill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98842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Aside: highly recommend estimating r for comparability, </a:t>
            </a:r>
            <a:br>
              <a:rPr lang="en-US" sz="2400" dirty="0" smtClean="0"/>
            </a:br>
            <a:r>
              <a:rPr lang="en-US" sz="2400" dirty="0" smtClean="0"/>
              <a:t>SNP requirement and confidence interval calculation</a:t>
            </a:r>
            <a:endParaRPr lang="en-US" sz="2400" dirty="0"/>
          </a:p>
        </p:txBody>
      </p:sp>
      <p:pic>
        <p:nvPicPr>
          <p:cNvPr id="6" name="Picture 5" descr="IBS_real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25"/>
          <a:stretch/>
        </p:blipFill>
        <p:spPr>
          <a:xfrm>
            <a:off x="417263" y="1247422"/>
            <a:ext cx="8229600" cy="2680830"/>
          </a:xfrm>
          <a:prstGeom prst="rect">
            <a:avLst/>
          </a:prstGeom>
        </p:spPr>
      </p:pic>
      <p:pic>
        <p:nvPicPr>
          <p:cNvPr id="7" name="Picture 6" descr="IBD_real-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93"/>
          <a:stretch/>
        </p:blipFill>
        <p:spPr>
          <a:xfrm>
            <a:off x="113396" y="3928252"/>
            <a:ext cx="8686800" cy="28064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54531" y="2404127"/>
            <a:ext cx="4705950" cy="2778355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Pre-print on </a:t>
            </a:r>
            <a:r>
              <a:rPr lang="en-US" sz="2000" dirty="0" err="1" smtClean="0">
                <a:solidFill>
                  <a:srgbClr val="000000"/>
                </a:solidFill>
              </a:rPr>
              <a:t>BioRxiv</a:t>
            </a:r>
            <a:r>
              <a:rPr lang="en-US" sz="2000" dirty="0" smtClean="0">
                <a:solidFill>
                  <a:srgbClr val="000000"/>
                </a:solidFill>
              </a:rPr>
              <a:t> very soon</a:t>
            </a:r>
          </a:p>
          <a:p>
            <a:pPr algn="ctr"/>
            <a:r>
              <a:rPr lang="en-US" sz="2000" dirty="0" err="1" smtClean="0">
                <a:solidFill>
                  <a:srgbClr val="000000"/>
                </a:solidFill>
              </a:rPr>
              <a:t>ataylor@hsph.harvard.edu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  <a:endParaRPr lang="en-US" sz="1600" dirty="0">
              <a:solidFill>
                <a:schemeClr val="bg1">
                  <a:lumMod val="50000"/>
                </a:schemeClr>
              </a:solidFill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194061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lombiaNetworkBl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043"/>
            <a:ext cx="4901184" cy="5718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C</a:t>
            </a:r>
            <a:r>
              <a:rPr lang="en-US" sz="2800" dirty="0" smtClean="0">
                <a:solidFill>
                  <a:srgbClr val="000000"/>
                </a:solidFill>
              </a:rPr>
              <a:t>onnectivity </a:t>
            </a:r>
            <a:r>
              <a:rPr lang="en-US" sz="2800" dirty="0" smtClean="0">
                <a:solidFill>
                  <a:srgbClr val="000000"/>
                </a:solidFill>
              </a:rPr>
              <a:t>across cities only 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01184" y="2822738"/>
            <a:ext cx="365168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Blue </a:t>
            </a:r>
            <a:r>
              <a:rPr lang="en-US" sz="2000" dirty="0" smtClean="0">
                <a:solidFill>
                  <a:srgbClr val="0000FF"/>
                </a:solidFill>
              </a:rPr>
              <a:t>ribbons  </a:t>
            </a:r>
            <a:r>
              <a:rPr lang="en-US" sz="2000" dirty="0">
                <a:solidFill>
                  <a:srgbClr val="0000FF"/>
                </a:solidFill>
              </a:rPr>
              <a:t>proportional to proportions </a:t>
            </a:r>
            <a:r>
              <a:rPr lang="en-US" sz="2000" dirty="0" smtClean="0">
                <a:solidFill>
                  <a:srgbClr val="0000FF"/>
                </a:solidFill>
              </a:rPr>
              <a:t>highly related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rgbClr val="0000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err="1" smtClean="0">
                <a:solidFill>
                  <a:srgbClr val="000000"/>
                </a:solidFill>
              </a:rPr>
              <a:t>Tumaco</a:t>
            </a:r>
            <a:r>
              <a:rPr lang="en-US" sz="2000" dirty="0" smtClean="0">
                <a:solidFill>
                  <a:srgbClr val="000000"/>
                </a:solidFill>
              </a:rPr>
              <a:t> and </a:t>
            </a:r>
            <a:r>
              <a:rPr lang="en-US" sz="2000" dirty="0" err="1" smtClean="0">
                <a:solidFill>
                  <a:srgbClr val="000000"/>
                </a:solidFill>
              </a:rPr>
              <a:t>Buenventura</a:t>
            </a:r>
            <a:r>
              <a:rPr lang="en-US" sz="2000" dirty="0" smtClean="0">
                <a:solidFill>
                  <a:srgbClr val="000000"/>
                </a:solidFill>
              </a:rPr>
              <a:t> are disproportionally connected 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0" y="65194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  <a:endParaRPr lang="en-US" sz="1600" dirty="0">
              <a:solidFill>
                <a:schemeClr val="bg1">
                  <a:lumMod val="50000"/>
                </a:schemeClr>
              </a:solidFill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891625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lombiaNetworkBl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043"/>
            <a:ext cx="4901184" cy="5718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Genetic connectively correlates with maritime traffic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62877" y="4023067"/>
            <a:ext cx="424308" cy="430621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777686" y="1143000"/>
            <a:ext cx="4366314" cy="5737958"/>
            <a:chOff x="0" y="1143000"/>
            <a:chExt cx="4366314" cy="5737958"/>
          </a:xfrm>
        </p:grpSpPr>
        <p:pic>
          <p:nvPicPr>
            <p:cNvPr id="11" name="Picture 10" descr="MaritimeTraffic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47" t="22010" r="38147" b="21205"/>
            <a:stretch/>
          </p:blipFill>
          <p:spPr>
            <a:xfrm>
              <a:off x="0" y="1143000"/>
              <a:ext cx="4366314" cy="5737958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567834" y="4261336"/>
              <a:ext cx="424308" cy="430621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2795422" y="5442360"/>
              <a:ext cx="424308" cy="430621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Oval 16"/>
          <p:cNvSpPr/>
          <p:nvPr/>
        </p:nvSpPr>
        <p:spPr>
          <a:xfrm>
            <a:off x="932985" y="6283216"/>
            <a:ext cx="424308" cy="430621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91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Were those collected between ports close in time? No </a:t>
            </a:r>
            <a:endParaRPr lang="en-US" sz="2400" dirty="0"/>
          </a:p>
        </p:txBody>
      </p:sp>
      <p:pic>
        <p:nvPicPr>
          <p:cNvPr id="3" name="Picture 2" descr="unnamed-chunk-11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652"/>
          <a:stretch/>
        </p:blipFill>
        <p:spPr>
          <a:xfrm>
            <a:off x="0" y="1507768"/>
            <a:ext cx="9660820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2000" y="65194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  <a:endParaRPr lang="en-US" sz="1600" dirty="0">
              <a:solidFill>
                <a:schemeClr val="bg1">
                  <a:lumMod val="50000"/>
                </a:schemeClr>
              </a:solidFill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81092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543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 closer look </a:t>
            </a:r>
            <a:r>
              <a:rPr lang="en-US" sz="2400" dirty="0" smtClean="0">
                <a:solidFill>
                  <a:srgbClr val="000000"/>
                </a:solidFill>
              </a:rPr>
              <a:t>into the </a:t>
            </a:r>
            <a:r>
              <a:rPr lang="en-US" sz="2400" dirty="0">
                <a:solidFill>
                  <a:srgbClr val="000000"/>
                </a:solidFill>
              </a:rPr>
              <a:t>genetic links between </a:t>
            </a:r>
            <a:r>
              <a:rPr lang="en-US" sz="2400" dirty="0">
                <a:solidFill>
                  <a:srgbClr val="000000"/>
                </a:solidFill>
              </a:rPr>
              <a:t>p</a:t>
            </a:r>
            <a:r>
              <a:rPr lang="en-US" sz="2400" dirty="0" smtClean="0">
                <a:solidFill>
                  <a:srgbClr val="000000"/>
                </a:solidFill>
              </a:rPr>
              <a:t>orts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9162" y="5923642"/>
            <a:ext cx="8715006" cy="64633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All pairwise comparisons between ports plotted by date of sample </a:t>
            </a:r>
            <a:r>
              <a:rPr lang="en-US" dirty="0" smtClean="0">
                <a:solidFill>
                  <a:srgbClr val="000000"/>
                </a:solidFill>
              </a:rPr>
              <a:t>collection and </a:t>
            </a:r>
            <a:r>
              <a:rPr lang="en-US" dirty="0" err="1" smtClean="0">
                <a:solidFill>
                  <a:srgbClr val="000000"/>
                </a:solidFill>
              </a:rPr>
              <a:t>coloured</a:t>
            </a:r>
            <a:r>
              <a:rPr lang="en-US" dirty="0" smtClean="0">
                <a:solidFill>
                  <a:srgbClr val="000000"/>
                </a:solidFill>
              </a:rPr>
              <a:t> by haplotype where repeat haplotypes are </a:t>
            </a:r>
            <a:r>
              <a:rPr lang="en-US" dirty="0" smtClean="0">
                <a:solidFill>
                  <a:srgbClr val="000000"/>
                </a:solidFill>
              </a:rPr>
              <a:t>observed. Solid</a:t>
            </a:r>
            <a:r>
              <a:rPr lang="en-US" dirty="0">
                <a:solidFill>
                  <a:srgbClr val="000000"/>
                </a:solidFill>
              </a:rPr>
              <a:t>: IBD &gt; </a:t>
            </a:r>
            <a:r>
              <a:rPr lang="en-US" dirty="0" smtClean="0">
                <a:solidFill>
                  <a:srgbClr val="000000"/>
                </a:solidFill>
              </a:rPr>
              <a:t>0.5; Dashed</a:t>
            </a:r>
            <a:r>
              <a:rPr lang="en-US" dirty="0">
                <a:solidFill>
                  <a:srgbClr val="000000"/>
                </a:solidFill>
              </a:rPr>
              <a:t>: IBD ≤ 0.5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FBFBF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000000"/>
                </a:solidFill>
              </a:rPr>
              <a:t>Was it a single clone driving the signal? No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6" name="Picture 5" descr="dated_network_BT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025"/>
            <a:ext cx="9144000" cy="457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0" y="65194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  <a:endParaRPr lang="en-US" sz="1600" dirty="0">
              <a:solidFill>
                <a:schemeClr val="bg1">
                  <a:lumMod val="50000"/>
                </a:schemeClr>
              </a:solidFill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73501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47263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Not all </a:t>
            </a:r>
            <a:r>
              <a:rPr lang="en-US" sz="2000" dirty="0" smtClean="0">
                <a:solidFill>
                  <a:srgbClr val="000000"/>
                </a:solidFill>
              </a:rPr>
              <a:t>repeat </a:t>
            </a:r>
            <a:r>
              <a:rPr lang="en-US" sz="2000" dirty="0" smtClean="0">
                <a:solidFill>
                  <a:srgbClr val="000000"/>
                </a:solidFill>
              </a:rPr>
              <a:t>haplotypes are independent </a:t>
            </a:r>
            <a:endParaRPr lang="en-US" sz="2000" dirty="0" smtClean="0">
              <a:solidFill>
                <a:srgbClr val="000000"/>
              </a:solidFill>
            </a:endParaRPr>
          </a:p>
          <a:p>
            <a:pPr algn="ctr"/>
            <a:endParaRPr lang="en-US" sz="2000" dirty="0">
              <a:solidFill>
                <a:srgbClr val="000000"/>
              </a:solidFill>
            </a:endParaRPr>
          </a:p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Line between those that share: </a:t>
            </a:r>
            <a:r>
              <a:rPr lang="en-US" sz="2000" dirty="0">
                <a:solidFill>
                  <a:srgbClr val="000000"/>
                </a:solidFill>
              </a:rPr>
              <a:t>IBD &gt; </a:t>
            </a:r>
            <a:r>
              <a:rPr lang="en-US" sz="2000" dirty="0" smtClean="0">
                <a:solidFill>
                  <a:srgbClr val="000000"/>
                </a:solidFill>
              </a:rPr>
              <a:t>0.5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629" y="1254548"/>
            <a:ext cx="6671371" cy="46390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65194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  <a:endParaRPr lang="en-US" sz="1600" dirty="0">
              <a:solidFill>
                <a:schemeClr val="bg1">
                  <a:lumMod val="50000"/>
                </a:schemeClr>
              </a:solidFill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325220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12-14 at 9.12.07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6" t="45682" r="19322" b="15687"/>
          <a:stretch/>
        </p:blipFill>
        <p:spPr>
          <a:xfrm>
            <a:off x="2628469" y="3652"/>
            <a:ext cx="6515531" cy="68543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1"/>
            <a:ext cx="2628470" cy="141854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Does </a:t>
            </a:r>
            <a:r>
              <a:rPr lang="en-US" sz="2000" dirty="0" smtClean="0">
                <a:solidFill>
                  <a:schemeClr val="tx1"/>
                </a:solidFill>
              </a:rPr>
              <a:t>maritime traffic predict gene flow more generally?</a:t>
            </a:r>
          </a:p>
          <a:p>
            <a:pPr algn="ctr"/>
            <a:endParaRPr lang="en-US" sz="2000" dirty="0">
              <a:solidFill>
                <a:srgbClr val="0000F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7879" y="2688190"/>
            <a:ext cx="2282143" cy="1948798"/>
            <a:chOff x="1968909" y="1523265"/>
            <a:chExt cx="5704377" cy="4718682"/>
          </a:xfrm>
        </p:grpSpPr>
        <p:grpSp>
          <p:nvGrpSpPr>
            <p:cNvPr id="10" name="Group 9"/>
            <p:cNvGrpSpPr/>
            <p:nvPr/>
          </p:nvGrpSpPr>
          <p:grpSpPr>
            <a:xfrm>
              <a:off x="1968909" y="1717209"/>
              <a:ext cx="5704377" cy="4524738"/>
              <a:chOff x="317875" y="1703502"/>
              <a:chExt cx="4698979" cy="372725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875" y="1703502"/>
                <a:ext cx="3993484" cy="3727252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968854" y="1703502"/>
                <a:ext cx="3048000" cy="266700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1650" y="1523265"/>
              <a:ext cx="1844172" cy="3688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21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A model framework that </a:t>
            </a:r>
            <a:r>
              <a:rPr lang="en-US" sz="2400" dirty="0"/>
              <a:t>allows </a:t>
            </a:r>
            <a:r>
              <a:rPr lang="en-US" sz="2400" dirty="0" smtClean="0"/>
              <a:t>integration of different </a:t>
            </a:r>
            <a:r>
              <a:rPr lang="en-US" sz="2400" dirty="0"/>
              <a:t>data </a:t>
            </a:r>
            <a:r>
              <a:rPr lang="en-US" sz="2400" dirty="0" smtClean="0"/>
              <a:t>layers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9657656" y="33801038"/>
            <a:ext cx="9557440" cy="5014182"/>
            <a:chOff x="19199016" y="33873145"/>
            <a:chExt cx="9557440" cy="5014182"/>
          </a:xfrm>
        </p:grpSpPr>
        <p:grpSp>
          <p:nvGrpSpPr>
            <p:cNvPr id="19" name="Group 18"/>
            <p:cNvGrpSpPr/>
            <p:nvPr/>
          </p:nvGrpSpPr>
          <p:grpSpPr>
            <a:xfrm>
              <a:off x="22890364" y="34058736"/>
              <a:ext cx="5866092" cy="4648587"/>
              <a:chOff x="31892680" y="32597738"/>
              <a:chExt cx="4080543" cy="3205503"/>
            </a:xfrm>
          </p:grpSpPr>
          <p:pic>
            <p:nvPicPr>
              <p:cNvPr id="24" name="Picture 23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2680" y="34773017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25" name="Picture 24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9297" y="33664281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26" name="Picture 25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7607" y="32597738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pic>
          <p:nvPicPr>
            <p:cNvPr id="20" name="Picture 19" descr="colombia_trans-2008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29" b="14181"/>
            <a:stretch/>
          </p:blipFill>
          <p:spPr>
            <a:xfrm>
              <a:off x="21727002" y="34410092"/>
              <a:ext cx="5368163" cy="44772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21" name="Picture 20" descr="Screen Shot 2017-11-01 at 5.12.16 PM (2)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1" t="15488" r="23112" b="6288"/>
            <a:stretch/>
          </p:blipFill>
          <p:spPr>
            <a:xfrm>
              <a:off x="19199016" y="33873145"/>
              <a:ext cx="5936706" cy="44142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22" name="Oval 21"/>
            <p:cNvSpPr/>
            <p:nvPr/>
          </p:nvSpPr>
          <p:spPr>
            <a:xfrm>
              <a:off x="23057865" y="35999784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2486596" y="36553681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9810056" y="33953438"/>
            <a:ext cx="9557440" cy="5014182"/>
            <a:chOff x="19199016" y="33873145"/>
            <a:chExt cx="9557440" cy="5014182"/>
          </a:xfrm>
        </p:grpSpPr>
        <p:grpSp>
          <p:nvGrpSpPr>
            <p:cNvPr id="28" name="Group 27"/>
            <p:cNvGrpSpPr/>
            <p:nvPr/>
          </p:nvGrpSpPr>
          <p:grpSpPr>
            <a:xfrm>
              <a:off x="22890364" y="34058736"/>
              <a:ext cx="5866092" cy="4648587"/>
              <a:chOff x="31892680" y="32597738"/>
              <a:chExt cx="4080543" cy="3205503"/>
            </a:xfrm>
          </p:grpSpPr>
          <p:pic>
            <p:nvPicPr>
              <p:cNvPr id="33" name="Picture 32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2680" y="34773017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34" name="Picture 33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9297" y="33664281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35" name="Picture 34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7607" y="32597738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pic>
          <p:nvPicPr>
            <p:cNvPr id="29" name="Picture 28" descr="colombia_trans-2008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29" b="14181"/>
            <a:stretch/>
          </p:blipFill>
          <p:spPr>
            <a:xfrm>
              <a:off x="21727002" y="34410092"/>
              <a:ext cx="5368163" cy="44772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30" name="Picture 29" descr="Screen Shot 2017-11-01 at 5.12.16 PM (2)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1" t="15488" r="23112" b="6288"/>
            <a:stretch/>
          </p:blipFill>
          <p:spPr>
            <a:xfrm>
              <a:off x="19199016" y="33873145"/>
              <a:ext cx="5936706" cy="44142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31" name="Oval 30"/>
            <p:cNvSpPr/>
            <p:nvPr/>
          </p:nvSpPr>
          <p:spPr>
            <a:xfrm>
              <a:off x="23057865" y="35999784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22486596" y="36553681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9962456" y="34105838"/>
            <a:ext cx="9557440" cy="5014182"/>
            <a:chOff x="19199016" y="33873145"/>
            <a:chExt cx="9557440" cy="5014182"/>
          </a:xfrm>
        </p:grpSpPr>
        <p:grpSp>
          <p:nvGrpSpPr>
            <p:cNvPr id="37" name="Group 36"/>
            <p:cNvGrpSpPr/>
            <p:nvPr/>
          </p:nvGrpSpPr>
          <p:grpSpPr>
            <a:xfrm>
              <a:off x="22890364" y="34058736"/>
              <a:ext cx="5866092" cy="4648587"/>
              <a:chOff x="31892680" y="32597738"/>
              <a:chExt cx="4080543" cy="3205503"/>
            </a:xfrm>
          </p:grpSpPr>
          <p:pic>
            <p:nvPicPr>
              <p:cNvPr id="42" name="Picture 41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2680" y="34773017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43" name="Picture 42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9297" y="33664281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44" name="Picture 43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7607" y="32597738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pic>
          <p:nvPicPr>
            <p:cNvPr id="38" name="Picture 37" descr="colombia_trans-2008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29" b="14181"/>
            <a:stretch/>
          </p:blipFill>
          <p:spPr>
            <a:xfrm>
              <a:off x="21727002" y="34410092"/>
              <a:ext cx="5368163" cy="44772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39" name="Picture 38" descr="Screen Shot 2017-11-01 at 5.12.16 PM (2)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1" t="15488" r="23112" b="6288"/>
            <a:stretch/>
          </p:blipFill>
          <p:spPr>
            <a:xfrm>
              <a:off x="19199016" y="33873145"/>
              <a:ext cx="5936706" cy="44142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40" name="Oval 39"/>
            <p:cNvSpPr/>
            <p:nvPr/>
          </p:nvSpPr>
          <p:spPr>
            <a:xfrm>
              <a:off x="23057865" y="35999784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22486596" y="36553681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5949" y="2534698"/>
            <a:ext cx="6498051" cy="33438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4632" y="1426702"/>
            <a:ext cx="87939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dirty="0" smtClean="0"/>
              <a:t>What are dominant processes that drive spatial structure?</a:t>
            </a:r>
            <a:endParaRPr lang="en-US" sz="2200" dirty="0"/>
          </a:p>
          <a:p>
            <a:pPr marL="342900" indent="-342900">
              <a:buFont typeface="+mj-lt"/>
              <a:buAutoNum type="arabicPeriod"/>
            </a:pPr>
            <a:r>
              <a:rPr lang="en-US" sz="2200" dirty="0" smtClean="0"/>
              <a:t>How do they differ </a:t>
            </a:r>
            <a:r>
              <a:rPr lang="en-US" sz="2200" dirty="0"/>
              <a:t>in different </a:t>
            </a:r>
            <a:r>
              <a:rPr lang="en-US" sz="2200" dirty="0" smtClean="0"/>
              <a:t>epidemiological settings</a:t>
            </a:r>
            <a:r>
              <a:rPr lang="en-US" sz="2200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 smtClean="0"/>
              <a:t>What </a:t>
            </a:r>
            <a:r>
              <a:rPr lang="en-US" sz="2200" dirty="0" smtClean="0"/>
              <a:t>data are required </a:t>
            </a:r>
            <a:r>
              <a:rPr lang="en-US" sz="2200" dirty="0" smtClean="0"/>
              <a:t>in different settings?</a:t>
            </a:r>
            <a:endParaRPr lang="en-US" sz="2200" dirty="0"/>
          </a:p>
        </p:txBody>
      </p:sp>
      <p:sp>
        <p:nvSpPr>
          <p:cNvPr id="45" name="Rectangle 44"/>
          <p:cNvSpPr/>
          <p:nvPr/>
        </p:nvSpPr>
        <p:spPr>
          <a:xfrm>
            <a:off x="194632" y="2879922"/>
            <a:ext cx="2645949" cy="2462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 smtClean="0"/>
              <a:t>Extract valuable information from </a:t>
            </a:r>
            <a:r>
              <a:rPr lang="en-US" sz="2200" dirty="0" smtClean="0"/>
              <a:t>complementary data</a:t>
            </a:r>
            <a:r>
              <a:rPr lang="en-US" sz="2200" dirty="0" smtClean="0"/>
              <a:t> </a:t>
            </a:r>
            <a:r>
              <a:rPr lang="en-US" sz="2200" dirty="0" smtClean="0"/>
              <a:t>types </a:t>
            </a:r>
            <a:r>
              <a:rPr lang="en-US" sz="2200" dirty="0" smtClean="0"/>
              <a:t>while </a:t>
            </a:r>
            <a:r>
              <a:rPr lang="en-US" sz="2200" dirty="0" smtClean="0"/>
              <a:t>preventing cross-contamination and multiple testing</a:t>
            </a:r>
            <a:endParaRPr lang="en-US" sz="2200" dirty="0"/>
          </a:p>
        </p:txBody>
      </p:sp>
      <p:sp>
        <p:nvSpPr>
          <p:cNvPr id="46" name="TextBox 45"/>
          <p:cNvSpPr txBox="1"/>
          <p:nvPr/>
        </p:nvSpPr>
        <p:spPr>
          <a:xfrm>
            <a:off x="0" y="6396335"/>
            <a:ext cx="2518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Hsiao-Han’s Chang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668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Acknowledgments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1Harvard T.H. Chan School of Public Health, Boston, MA, United States, 2Purdue University,</a:t>
            </a:r>
          </a:p>
          <a:p>
            <a:r>
              <a:rPr lang="en-US" dirty="0"/>
              <a:t>West Lafayette, IN, United States, 3Texas Biomedical Research Institute, San Antonio, TX,</a:t>
            </a:r>
          </a:p>
          <a:p>
            <a:r>
              <a:rPr lang="en-US" dirty="0"/>
              <a:t>United States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690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10-19 at 1.46.47 PM (2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0" t="14452" r="6021" b="44831"/>
          <a:stretch/>
        </p:blipFill>
        <p:spPr>
          <a:xfrm>
            <a:off x="0" y="1033577"/>
            <a:ext cx="9144001" cy="434339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1" cy="1033577"/>
          </a:xfrm>
          <a:prstGeom prst="rect">
            <a:avLst/>
          </a:prstGeom>
          <a:solidFill>
            <a:srgbClr val="BFBFBF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Colombia</a:t>
            </a:r>
            <a:endParaRPr lang="en-US" dirty="0"/>
          </a:p>
        </p:txBody>
      </p:sp>
      <p:pic>
        <p:nvPicPr>
          <p:cNvPr id="5" name="Picture 4" descr="Screen Shot 2018-10-19 at 1.46.47 PM (2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0" t="60506" r="35707" b="2548"/>
          <a:stretch/>
        </p:blipFill>
        <p:spPr>
          <a:xfrm>
            <a:off x="256721" y="1134838"/>
            <a:ext cx="2250915" cy="25926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375693"/>
            <a:ext cx="74854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Malaria incidence almost halved between 2010-2016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However, cases doubled between 2015 and </a:t>
            </a:r>
            <a:r>
              <a:rPr lang="en-US" dirty="0" smtClean="0"/>
              <a:t>2016</a:t>
            </a:r>
          </a:p>
          <a:p>
            <a:pPr marL="285750" indent="-285750">
              <a:buFont typeface="Arial"/>
              <a:buChar char="•"/>
            </a:pPr>
            <a:r>
              <a:rPr lang="en-US" i="1" dirty="0"/>
              <a:t>P. </a:t>
            </a:r>
            <a:r>
              <a:rPr lang="en-US" i="1" dirty="0" smtClean="0"/>
              <a:t>falciparum</a:t>
            </a:r>
            <a:r>
              <a:rPr lang="en-US" dirty="0" smtClean="0"/>
              <a:t> </a:t>
            </a:r>
            <a:r>
              <a:rPr lang="en-US" dirty="0"/>
              <a:t>&gt; </a:t>
            </a:r>
            <a:r>
              <a:rPr lang="en-US" i="1" dirty="0"/>
              <a:t>P. </a:t>
            </a:r>
            <a:r>
              <a:rPr lang="en-US" i="1" dirty="0" err="1"/>
              <a:t>v</a:t>
            </a:r>
            <a:r>
              <a:rPr lang="en-US" i="1" dirty="0" err="1" smtClean="0"/>
              <a:t>ivax</a:t>
            </a:r>
            <a:r>
              <a:rPr lang="en-US" i="1" dirty="0" smtClean="0"/>
              <a:t> </a:t>
            </a:r>
            <a:r>
              <a:rPr lang="en-US" dirty="0"/>
              <a:t>in 2016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Hotspot of transmission: </a:t>
            </a:r>
            <a:r>
              <a:rPr lang="en-US" dirty="0">
                <a:solidFill>
                  <a:srgbClr val="0000FF"/>
                </a:solidFill>
              </a:rPr>
              <a:t>Choco </a:t>
            </a:r>
            <a:endParaRPr lang="en-US" dirty="0" smtClean="0">
              <a:solidFill>
                <a:srgbClr val="0000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Impact of </a:t>
            </a:r>
            <a:r>
              <a:rPr lang="en-US" dirty="0">
                <a:solidFill>
                  <a:srgbClr val="000000"/>
                </a:solidFill>
              </a:rPr>
              <a:t>h</a:t>
            </a:r>
            <a:r>
              <a:rPr lang="en-US" dirty="0" smtClean="0">
                <a:solidFill>
                  <a:srgbClr val="000000"/>
                </a:solidFill>
              </a:rPr>
              <a:t>uman mobility?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229142" y="1580666"/>
            <a:ext cx="486419" cy="540399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0" y="5376969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kern="1200" dirty="0">
                <a:solidFill>
                  <a:srgbClr val="7F7F7F"/>
                </a:solidFill>
              </a:rPr>
              <a:t>﻿</a:t>
            </a:r>
            <a:r>
              <a:rPr lang="en-US" sz="1600" kern="1200" dirty="0" smtClean="0">
                <a:solidFill>
                  <a:srgbClr val="7F7F7F"/>
                </a:solidFill>
              </a:rPr>
              <a:t>World </a:t>
            </a:r>
            <a:r>
              <a:rPr lang="en-US" sz="1600" kern="1200" dirty="0">
                <a:solidFill>
                  <a:srgbClr val="7F7F7F"/>
                </a:solidFill>
              </a:rPr>
              <a:t>Malaria Report </a:t>
            </a:r>
            <a:r>
              <a:rPr lang="en-US" sz="1600" kern="1200" dirty="0" smtClean="0">
                <a:solidFill>
                  <a:srgbClr val="7F7F7F"/>
                </a:solidFill>
              </a:rPr>
              <a:t>2017</a:t>
            </a:r>
            <a:endParaRPr lang="en-US" sz="1600" kern="1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75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511399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198084" y="412367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107211" y="452379"/>
            <a:ext cx="3166129" cy="1873809"/>
          </a:xfrm>
        </p:spPr>
        <p:txBody>
          <a:bodyPr>
            <a:noAutofit/>
          </a:bodyPr>
          <a:lstStyle/>
          <a:p>
            <a:pPr algn="l"/>
            <a:r>
              <a:rPr lang="en-US" sz="2600" dirty="0" smtClean="0"/>
              <a:t>Previously published </a:t>
            </a:r>
            <a:r>
              <a:rPr lang="en-US" sz="2600" i="1" dirty="0" smtClean="0"/>
              <a:t>P</a:t>
            </a:r>
            <a:r>
              <a:rPr lang="en-US" sz="2600" i="1" dirty="0"/>
              <a:t>. </a:t>
            </a:r>
            <a:r>
              <a:rPr lang="en-US" sz="2600" i="1" dirty="0" smtClean="0"/>
              <a:t>falciparum</a:t>
            </a:r>
            <a:r>
              <a:rPr lang="en-US" sz="2600" dirty="0"/>
              <a:t> </a:t>
            </a:r>
            <a:r>
              <a:rPr lang="en-US" sz="2600" dirty="0" smtClean="0"/>
              <a:t>data from </a:t>
            </a:r>
            <a:r>
              <a:rPr lang="en-US" sz="2600" dirty="0" smtClean="0"/>
              <a:t>the Colombian </a:t>
            </a:r>
            <a:r>
              <a:rPr lang="en-US" sz="2600" dirty="0" smtClean="0"/>
              <a:t>Pacific Coast</a:t>
            </a:r>
            <a:endParaRPr lang="en-US" sz="2600" dirty="0"/>
          </a:p>
        </p:txBody>
      </p:sp>
      <p:sp>
        <p:nvSpPr>
          <p:cNvPr id="5" name="Rectangle 4"/>
          <p:cNvSpPr/>
          <p:nvPr/>
        </p:nvSpPr>
        <p:spPr>
          <a:xfrm>
            <a:off x="107211" y="3654831"/>
            <a:ext cx="334157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595959"/>
                </a:solidFill>
              </a:rPr>
              <a:t>Echeverry,D.F. et al. (2013</a:t>
            </a:r>
            <a:r>
              <a:rPr lang="en-US" sz="1500" dirty="0" smtClean="0">
                <a:solidFill>
                  <a:srgbClr val="595959"/>
                </a:solidFill>
              </a:rPr>
              <a:t>) BMC Genet.</a:t>
            </a:r>
            <a:endParaRPr lang="en-US" sz="1500" dirty="0">
              <a:solidFill>
                <a:srgbClr val="595959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211" y="2454502"/>
            <a:ext cx="3341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5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325 single-genotype parasite samples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collected between </a:t>
            </a:r>
            <a:r>
              <a:rPr lang="is-I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1993 and 2007 and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genotyped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250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single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nucleotide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polymorphisms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8330"/>
            <a:ext cx="9144000" cy="2009670"/>
          </a:xfrm>
          <a:prstGeom prst="rect">
            <a:avLst/>
          </a:prstGeom>
        </p:spPr>
      </p:pic>
      <p:pic>
        <p:nvPicPr>
          <p:cNvPr id="9" name="Picture 8" descr="Colombia_Ma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03" y="2812979"/>
            <a:ext cx="1744588" cy="2035352"/>
          </a:xfrm>
          <a:prstGeom prst="rect">
            <a:avLst/>
          </a:prstGeom>
        </p:spPr>
      </p:pic>
      <p:pic>
        <p:nvPicPr>
          <p:cNvPr id="4" name="Picture 3" descr="ColombiaNetwor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933" y="1"/>
            <a:ext cx="4212151" cy="49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89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BD_hist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9" b="2606"/>
          <a:stretch/>
        </p:blipFill>
        <p:spPr>
          <a:xfrm>
            <a:off x="676257" y="1143000"/>
            <a:ext cx="7791487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000" dirty="0"/>
              <a:t>D</a:t>
            </a:r>
            <a:r>
              <a:rPr lang="en-US" sz="2000" dirty="0" smtClean="0"/>
              <a:t>istribution of </a:t>
            </a:r>
            <a:r>
              <a:rPr lang="en-US" sz="2000" dirty="0" smtClean="0"/>
              <a:t>estimates </a:t>
            </a:r>
            <a:r>
              <a:rPr lang="en-US" sz="2000" dirty="0" smtClean="0"/>
              <a:t>genetic relatedness, </a:t>
            </a:r>
            <a:r>
              <a:rPr lang="en-US" sz="2000" i="1" dirty="0" smtClean="0"/>
              <a:t>r</a:t>
            </a:r>
            <a:r>
              <a:rPr lang="en-US" sz="2000" dirty="0" smtClean="0"/>
              <a:t>,</a:t>
            </a:r>
            <a:r>
              <a:rPr lang="en-US" sz="2000" i="1" dirty="0" smtClean="0"/>
              <a:t> </a:t>
            </a:r>
            <a:r>
              <a:rPr lang="en-US" sz="2000" dirty="0" smtClean="0"/>
              <a:t>given m = 250 SNPs,</a:t>
            </a:r>
            <a:br>
              <a:rPr lang="en-US" sz="2000" dirty="0" smtClean="0"/>
            </a:br>
            <a:r>
              <a:rPr lang="en-US" sz="2000" dirty="0" smtClean="0"/>
              <a:t>for </a:t>
            </a:r>
            <a:r>
              <a:rPr lang="en-US" sz="2000" dirty="0" smtClean="0"/>
              <a:t>all pairwise comparisons of </a:t>
            </a:r>
            <a:r>
              <a:rPr lang="en-US" sz="2000" dirty="0" smtClean="0"/>
              <a:t>samples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﻿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hmmIBD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: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Schaffner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, et al. 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2018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). </a:t>
            </a:r>
            <a:endParaRPr lang="en-US" sz="1600" dirty="0">
              <a:solidFill>
                <a:schemeClr val="bg1">
                  <a:lumMod val="50000"/>
                </a:schemeClr>
              </a:solidFill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719986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ample pairs more highly related if collected closer together in time</a:t>
            </a:r>
            <a:endParaRPr lang="en-US" sz="2400" dirty="0"/>
          </a:p>
        </p:txBody>
      </p:sp>
      <p:pic>
        <p:nvPicPr>
          <p:cNvPr id="4" name="Picture 3" descr="unnamed-chunk-8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72"/>
          <a:stretch/>
        </p:blipFill>
        <p:spPr>
          <a:xfrm>
            <a:off x="664613" y="1143000"/>
            <a:ext cx="7901765" cy="5715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  <a:endParaRPr lang="en-US" sz="1600" dirty="0">
              <a:solidFill>
                <a:schemeClr val="bg1">
                  <a:lumMod val="50000"/>
                </a:schemeClr>
              </a:solidFill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700443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ample pairs more highly related if </a:t>
            </a:r>
            <a:r>
              <a:rPr lang="en-US" sz="2400" dirty="0" smtClean="0"/>
              <a:t>collected closer together in space</a:t>
            </a:r>
            <a:endParaRPr lang="en-US" sz="2400" dirty="0"/>
          </a:p>
        </p:txBody>
      </p:sp>
      <p:pic>
        <p:nvPicPr>
          <p:cNvPr id="4" name="Picture 3" descr="unnamed-chunk-10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28"/>
          <a:stretch/>
        </p:blipFill>
        <p:spPr>
          <a:xfrm>
            <a:off x="0" y="1323978"/>
            <a:ext cx="8978677" cy="50662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  <a:endParaRPr lang="en-US" sz="1600" dirty="0">
              <a:solidFill>
                <a:schemeClr val="bg1">
                  <a:lumMod val="50000"/>
                </a:schemeClr>
              </a:solidFill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70682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Regression analyses support trends in space in time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1469"/>
            <a:ext cx="9144000" cy="37831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  <a:endParaRPr lang="en-US" sz="1600" dirty="0">
              <a:solidFill>
                <a:schemeClr val="bg1">
                  <a:lumMod val="50000"/>
                </a:schemeClr>
              </a:solidFill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165897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Previously published FST analyses agree</a:t>
            </a:r>
            <a:endParaRPr lang="en-US" sz="2400" dirty="0"/>
          </a:p>
        </p:txBody>
      </p:sp>
      <p:pic>
        <p:nvPicPr>
          <p:cNvPr id="5" name="Picture 4" descr="unnamed-chunk-13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0" y="1143000"/>
            <a:ext cx="7485447" cy="561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0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Aside: Identity-by-state estimates generate </a:t>
            </a:r>
            <a:br>
              <a:rPr lang="en-US" sz="2400" dirty="0" smtClean="0"/>
            </a:br>
            <a:r>
              <a:rPr lang="en-US" sz="2400" dirty="0" smtClean="0"/>
              <a:t>similar results despit</a:t>
            </a:r>
            <a:r>
              <a:rPr lang="en-US" sz="2400" dirty="0" smtClean="0"/>
              <a:t>e </a:t>
            </a:r>
            <a:br>
              <a:rPr lang="en-US" sz="2400" dirty="0" smtClean="0"/>
            </a:br>
            <a:r>
              <a:rPr lang="en-US" sz="2400" u="sng" dirty="0" smtClean="0"/>
              <a:t>vastly different distribution</a:t>
            </a:r>
            <a:endParaRPr lang="en-US" sz="2400" u="sng" dirty="0"/>
          </a:p>
        </p:txBody>
      </p:sp>
      <p:pic>
        <p:nvPicPr>
          <p:cNvPr id="4" name="Picture 3" descr="IBS_real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97" b="66708"/>
          <a:stretch/>
        </p:blipFill>
        <p:spPr>
          <a:xfrm>
            <a:off x="3671625" y="1284291"/>
            <a:ext cx="5350772" cy="4281820"/>
          </a:xfrm>
          <a:prstGeom prst="rect">
            <a:avLst/>
          </a:prstGeom>
        </p:spPr>
      </p:pic>
      <p:pic>
        <p:nvPicPr>
          <p:cNvPr id="3" name="Picture 2" descr="unnamed-chunk-8-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4"/>
          <a:stretch/>
        </p:blipFill>
        <p:spPr>
          <a:xfrm>
            <a:off x="0" y="1953598"/>
            <a:ext cx="4800600" cy="3412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91965"/>
            <a:ext cx="9144000" cy="16660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  <a:endParaRPr lang="en-US" sz="1600" dirty="0">
              <a:solidFill>
                <a:schemeClr val="bg1">
                  <a:lumMod val="50000"/>
                </a:schemeClr>
              </a:solidFill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930991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29872</TotalTime>
  <Words>1019</Words>
  <Application>Microsoft Macintosh PowerPoint</Application>
  <PresentationFormat>On-screen Show (4:3)</PresentationFormat>
  <Paragraphs>112</Paragraphs>
  <Slides>19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Malaria and maritime traffic on the Colombian Pacific coast?</vt:lpstr>
      <vt:lpstr>PowerPoint Presentation</vt:lpstr>
      <vt:lpstr>Previously published P. falciparum data from the Colombian Pacific Coast</vt:lpstr>
      <vt:lpstr>Distribution of estimates genetic relatedness, r, given m = 250 SNPs, for all pairwise comparisons of samples</vt:lpstr>
      <vt:lpstr>Sample pairs more highly related if collected closer together in time</vt:lpstr>
      <vt:lpstr>Sample pairs more highly related if collected closer together in space</vt:lpstr>
      <vt:lpstr>Regression analyses support trends in space in time</vt:lpstr>
      <vt:lpstr>Previously published FST analyses agree</vt:lpstr>
      <vt:lpstr>Aside: Identity-by-state estimates generate  similar results despite  vastly different distribution</vt:lpstr>
      <vt:lpstr>Aside: highly recommend estimating r for comparability,  SNP requirement and confidence interval calculation</vt:lpstr>
      <vt:lpstr>Aside: highly recommend estimating r for comparability,  SNP requirement and confidence interval calculation</vt:lpstr>
      <vt:lpstr>Connectivity across cities only </vt:lpstr>
      <vt:lpstr>Genetic connectively correlates with maritime traffic</vt:lpstr>
      <vt:lpstr>Were those collected between ports close in time? No </vt:lpstr>
      <vt:lpstr>A closer look into the genetic links between ports</vt:lpstr>
      <vt:lpstr>PowerPoint Presentation</vt:lpstr>
      <vt:lpstr>PowerPoint Presentation</vt:lpstr>
      <vt:lpstr>A model framework that allows integration of different data layers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Aimee Taylor</dc:creator>
  <cp:lastModifiedBy>Aimee Taylor</cp:lastModifiedBy>
  <cp:revision>588</cp:revision>
  <dcterms:created xsi:type="dcterms:W3CDTF">2016-10-09T20:13:41Z</dcterms:created>
  <dcterms:modified xsi:type="dcterms:W3CDTF">2018-10-19T20:33:46Z</dcterms:modified>
</cp:coreProperties>
</file>